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8" r:id="rId17"/>
    <p:sldId id="309" r:id="rId18"/>
    <p:sldId id="291" r:id="rId19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8A871D"/>
    <a:srgbClr val="660066"/>
    <a:srgbClr val="000099"/>
    <a:srgbClr val="5CD6EE"/>
    <a:srgbClr val="1E6032"/>
    <a:srgbClr val="66EF35"/>
    <a:srgbClr val="F98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0" d="100"/>
          <a:sy n="70" d="100"/>
        </p:scale>
        <p:origin x="11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F0866-E6F3-4448-B3CB-2D57467169EA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8C64-4C72-46D2-AACC-9159D2AD6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60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178C64-4C72-46D2-AACC-9159D2AD615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46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E1CED-D7E4-4843-BF11-00E32E76EA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34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CF280-A607-47C6-9D86-5575956BFE8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4350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B0F46-91AA-420F-896F-06177F4DAC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091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B2B41-D03C-4F33-9F4F-BBCF24BDC76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361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8EB22-D4BB-49EB-9878-DFC26482B61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002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F5DE9-AEDF-4759-A0F6-CD4609EB94A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1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4520B-2286-4F6B-A686-B085A77FEE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23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CAD27-CF65-4BE1-9097-81CA85B9CD6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82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80407-5255-46D6-8513-CD178D82338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22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83429-9138-4FC1-8063-357250B52E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388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B56FF-D2C7-49E1-A739-00ADE7B5134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09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A8F218-4E02-4670-99CB-ECFEA7817D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3132138" y="260350"/>
            <a:ext cx="6011862" cy="2736602"/>
          </a:xfrm>
          <a:noFill/>
        </p:spPr>
        <p:txBody>
          <a:bodyPr anchor="ctr"/>
          <a:lstStyle/>
          <a:p>
            <a:r>
              <a:rPr lang="ru-RU" sz="2400" b="1" dirty="0" smtClean="0"/>
              <a:t>«О повышении потенциала деятельности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Регионального центра по возобновляемым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источникам энергии при МКУР»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z-Cyrl-UZ" sz="3600" dirty="0" smtClean="0">
                <a:solidFill>
                  <a:srgbClr val="000058"/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/>
            </a:r>
            <a:br>
              <a:rPr lang="uz-Cyrl-UZ" sz="3600" dirty="0" smtClean="0">
                <a:solidFill>
                  <a:srgbClr val="000058"/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</a:br>
            <a:endParaRPr lang="es-ES" sz="3600" b="1" dirty="0" smtClean="0">
              <a:solidFill>
                <a:srgbClr val="000058"/>
              </a:solidFill>
              <a:ea typeface="Gungsuh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051" name="Rectangle 122"/>
          <p:cNvSpPr>
            <a:spLocks noChangeArrowheads="1"/>
          </p:cNvSpPr>
          <p:nvPr/>
        </p:nvSpPr>
        <p:spPr bwMode="auto">
          <a:xfrm>
            <a:off x="4032250" y="3860800"/>
            <a:ext cx="51117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z-Cyrl-U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sz="2800" b="1" dirty="0">
              <a:solidFill>
                <a:srgbClr val="000058"/>
              </a:solidFill>
            </a:endParaRPr>
          </a:p>
        </p:txBody>
      </p:sp>
      <p:pic>
        <p:nvPicPr>
          <p:cNvPr id="2052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98545">
            <a:off x="280988" y="1657350"/>
            <a:ext cx="22415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30438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29871">
            <a:off x="6082072" y="2707115"/>
            <a:ext cx="21431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355259" y="4660345"/>
            <a:ext cx="36731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Мажид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Ходжаев</a:t>
            </a:r>
            <a:endParaRPr lang="ru-RU" b="1" dirty="0" smtClean="0"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Душанбе - 2014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pPr lvl="0"/>
            <a:r>
              <a:rPr lang="ru-RU" sz="2800" b="1" dirty="0" smtClean="0"/>
              <a:t>Экономические и финансовые механизмы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/>
          <a:lstStyle/>
          <a:p>
            <a:r>
              <a:rPr lang="ru-RU" sz="2000" dirty="0" smtClean="0"/>
              <a:t>Важно, чтобы политика, направленная на поддержку производителей энергии, использующей ВИЭ, планомерно обеспечивала гарантии инвесторам в эту отрасль.</a:t>
            </a:r>
          </a:p>
          <a:p>
            <a:r>
              <a:rPr lang="ru-RU" sz="2000" dirty="0" smtClean="0"/>
              <a:t>	Недостаточная информированность потенциальных пользователей технологий </a:t>
            </a:r>
            <a:r>
              <a:rPr lang="ru-RU" sz="2000" dirty="0" err="1" smtClean="0"/>
              <a:t>энергоэффективности</a:t>
            </a:r>
            <a:r>
              <a:rPr lang="ru-RU" sz="2000" dirty="0" smtClean="0"/>
              <a:t> (ЭЭ) и ВИЭ о возможностях экономически выгодного их использования и технологиях препятствуют широкомасштабному привлечению организаций и предприятий к достижению национальных целей в указанной сфере.</a:t>
            </a:r>
          </a:p>
          <a:p>
            <a:r>
              <a:rPr lang="ru-RU" sz="2000" dirty="0" smtClean="0"/>
              <a:t>	Считаем важным отдельно проанализировать накопленный в регионе опыт экономического стимулирования </a:t>
            </a:r>
            <a:r>
              <a:rPr lang="ru-RU" sz="2000" dirty="0" err="1" smtClean="0"/>
              <a:t>энергоэффективности</a:t>
            </a:r>
            <a:r>
              <a:rPr lang="ru-RU" sz="2000" dirty="0" smtClean="0"/>
              <a:t> и развития возобновляемой энергетики, сопоставит его с опытом наиболее развитых стран и подготовить свод рекомендаций по инкорпорированию наиболее эффективных мер в национальное </a:t>
            </a:r>
            <a:r>
              <a:rPr lang="ru-RU" sz="2000" dirty="0" err="1" smtClean="0"/>
              <a:t>законодательстство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/>
          <a:lstStyle/>
          <a:p>
            <a:r>
              <a:rPr lang="ru-RU" sz="2400" dirty="0" smtClean="0"/>
              <a:t>Также важно подготовить рекомендации относительно возможностей адаптации и применения в регионе таких механизмов стимулирования повышения </a:t>
            </a:r>
            <a:r>
              <a:rPr lang="ru-RU" sz="2400" dirty="0" err="1" smtClean="0"/>
              <a:t>энергоэффективности</a:t>
            </a:r>
            <a:r>
              <a:rPr lang="ru-RU" sz="2400" dirty="0" smtClean="0"/>
              <a:t> и использования  ВИЭ как:</a:t>
            </a:r>
          </a:p>
          <a:p>
            <a:pPr>
              <a:buNone/>
            </a:pPr>
            <a:endParaRPr lang="ru-RU" sz="2400" dirty="0" smtClean="0"/>
          </a:p>
          <a:p>
            <a:pPr lvl="0"/>
            <a:r>
              <a:rPr lang="ru-RU" sz="2400" dirty="0" smtClean="0"/>
              <a:t>Зеленая сертификация;</a:t>
            </a:r>
          </a:p>
          <a:p>
            <a:pPr lvl="0"/>
            <a:r>
              <a:rPr lang="ru-RU" sz="2400" dirty="0" smtClean="0"/>
              <a:t>Налоговые льготы;</a:t>
            </a:r>
          </a:p>
          <a:p>
            <a:pPr lvl="0"/>
            <a:r>
              <a:rPr lang="ru-RU" sz="2400" dirty="0" smtClean="0"/>
              <a:t>Портфель стандартов на возобновляемую энергию;</a:t>
            </a:r>
          </a:p>
          <a:p>
            <a:pPr lvl="0"/>
            <a:r>
              <a:rPr lang="ru-RU" sz="2400" dirty="0" smtClean="0"/>
              <a:t>Прогрессивные тарифы на электроэнергию;</a:t>
            </a:r>
          </a:p>
          <a:p>
            <a:pPr lvl="0"/>
            <a:r>
              <a:rPr lang="ru-RU" sz="2400" dirty="0" smtClean="0"/>
              <a:t>Оборотные фонды для финансирования проектов в области повышения ЭЭ и ВИЭ;</a:t>
            </a:r>
          </a:p>
          <a:p>
            <a:pPr lvl="0"/>
            <a:r>
              <a:rPr lang="ru-RU" sz="2400" dirty="0" smtClean="0"/>
              <a:t>Схемы </a:t>
            </a:r>
            <a:r>
              <a:rPr lang="ru-RU" sz="2400" dirty="0" err="1" smtClean="0"/>
              <a:t>микрокредитования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653136"/>
            <a:ext cx="2880320" cy="1898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Научно-технологическое обеспечение освоения возобновляемых источников энергии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040560"/>
          </a:xfrm>
        </p:spPr>
        <p:txBody>
          <a:bodyPr/>
          <a:lstStyle/>
          <a:p>
            <a:r>
              <a:rPr lang="ru-RU" sz="2000" dirty="0" smtClean="0"/>
              <a:t>Считаем важным проведение инвентаризацию и каталогизацию научно-технических разработок и производимого промышленностью стран региона оборудования, и обеспечить информирование всех потенциальных инвесторов и собственников проектов в сфере повышения ЭЭ и ВИЭ.</a:t>
            </a:r>
          </a:p>
          <a:p>
            <a:r>
              <a:rPr lang="ru-RU" sz="2000" dirty="0" smtClean="0"/>
              <a:t>	В целях успешной коммерциализации перспективных разработок целесообразно составить перечень предприятий и организаций, способных наладить промышленный выпуск соответствующих устройств, установок, наладить сотрудничество предприятий с научными организациями.</a:t>
            </a:r>
          </a:p>
          <a:p>
            <a:pPr>
              <a:buNone/>
            </a:pPr>
            <a:r>
              <a:rPr lang="ru-RU" sz="2000" dirty="0" smtClean="0"/>
              <a:t>	</a:t>
            </a:r>
          </a:p>
          <a:p>
            <a:r>
              <a:rPr lang="ru-RU" sz="2000" dirty="0" smtClean="0"/>
              <a:t>Все это должно осуществляться с </a:t>
            </a:r>
          </a:p>
          <a:p>
            <a:pPr>
              <a:buNone/>
            </a:pPr>
            <a:r>
              <a:rPr lang="ru-RU" sz="2000" dirty="0" smtClean="0"/>
              <a:t>    учетом потенциала регионального рынка.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Страны ЦА также могут наладить сотрудничество по таким направлениям как:</a:t>
            </a:r>
          </a:p>
          <a:p>
            <a:pPr lvl="0"/>
            <a:r>
              <a:rPr lang="ru-RU" sz="2400" dirty="0" smtClean="0"/>
              <a:t>Реализация совместных проектов;</a:t>
            </a:r>
          </a:p>
          <a:p>
            <a:pPr lvl="0"/>
            <a:r>
              <a:rPr lang="ru-RU" sz="2400" dirty="0" smtClean="0"/>
              <a:t>Создание общего информационного фонда, библиотек справочно-нормативной литературы, выполнение аналитических обзоров по передовым достижениям ЭЭ и ВИЭ;</a:t>
            </a:r>
          </a:p>
          <a:p>
            <a:pPr lvl="0"/>
            <a:r>
              <a:rPr lang="ru-RU" sz="2400" dirty="0" smtClean="0"/>
              <a:t>Научный обмен и стажировка специалистов;</a:t>
            </a:r>
          </a:p>
          <a:p>
            <a:pPr lvl="0"/>
            <a:r>
              <a:rPr lang="ru-RU" sz="2400" dirty="0" smtClean="0"/>
              <a:t>Издание научных журналов;</a:t>
            </a:r>
          </a:p>
          <a:p>
            <a:pPr lvl="0"/>
            <a:r>
              <a:rPr lang="ru-RU" sz="2400" dirty="0" smtClean="0"/>
              <a:t>Проведение конференций и семинаров;</a:t>
            </a:r>
          </a:p>
          <a:p>
            <a:pPr lvl="0"/>
            <a:r>
              <a:rPr lang="ru-RU" sz="2400" dirty="0" smtClean="0"/>
              <a:t>Научная кооперация (например, в рамках Международного института солнечной энергии).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727944"/>
            <a:ext cx="2592288" cy="176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916832"/>
            <a:ext cx="2483768" cy="1707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009531"/>
          </a:xfrm>
        </p:spPr>
        <p:txBody>
          <a:bodyPr/>
          <a:lstStyle/>
          <a:p>
            <a:pPr lvl="0"/>
            <a:r>
              <a:rPr lang="ru-RU" b="1" dirty="0" smtClean="0"/>
              <a:t>Подготовка кадров.</a:t>
            </a:r>
            <a:endParaRPr lang="ru-RU" dirty="0" smtClean="0"/>
          </a:p>
          <a:p>
            <a:r>
              <a:rPr lang="ru-RU" dirty="0" smtClean="0"/>
              <a:t>Совместное использование образовательной базы педагогического потенциала стран ЦА.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endParaRPr lang="ru-RU" sz="800" dirty="0" smtClean="0"/>
          </a:p>
          <a:p>
            <a:pPr lvl="0"/>
            <a:r>
              <a:rPr lang="ru-RU" dirty="0" smtClean="0"/>
              <a:t>Усиление сотрудничества в рамках инициативы «Устойчивая энергия для всех».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Основные проблемы на сегодняшний день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968552"/>
          </a:xfrm>
        </p:spPr>
        <p:txBody>
          <a:bodyPr/>
          <a:lstStyle/>
          <a:p>
            <a:r>
              <a:rPr lang="ru-RU" sz="2400" dirty="0" smtClean="0"/>
              <a:t>Основной проблемой для начала полноценной деятельности Центра является отсутствие начальных финансовых средств. МКУР не является финансовым институтом и, при создании Центра, не определен его учредительный фонд.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Обращения Председателей МКУР (Казахстан и Узбекистан) в различные международные институты и фонды также не дали практических результатов.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Предлагаем: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lvl="0"/>
            <a:r>
              <a:rPr lang="ru-RU" sz="2400" dirty="0" smtClean="0"/>
              <a:t>Усилиями МКУР добиваться первоначального финансирования Центра в виде повышения потенциала со стороны ЮНЕП и других международных организаций, достаточным для функционирования Центра в течение 1 – 1,5 года (аренда помещения, оплата коммунальных услуг, заработная плата 3 сотрудников, налоги, расходы периода). За это время Центр может разработать, согласовывать с потенциальными донорами и начинать реализацию своих проектов.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pPr lvl="0"/>
            <a:r>
              <a:rPr lang="ru-RU" sz="2400" dirty="0" smtClean="0"/>
              <a:t>Усилиями МКУР обязать региональные проекты, касающихся возобновляемых источников энергии и </a:t>
            </a:r>
            <a:r>
              <a:rPr lang="ru-RU" sz="2400" dirty="0" err="1" smtClean="0"/>
              <a:t>энергоэффективности</a:t>
            </a:r>
            <a:r>
              <a:rPr lang="ru-RU" sz="2400" dirty="0" smtClean="0"/>
              <a:t>, осуществлять реализацию проектов в странах совместно с Центром. При этом, проведение семинаров, тренингов и реализацию </a:t>
            </a:r>
            <a:r>
              <a:rPr lang="ru-RU" sz="2400" dirty="0" err="1" smtClean="0"/>
              <a:t>пилотных</a:t>
            </a:r>
            <a:r>
              <a:rPr lang="ru-RU" sz="2400" dirty="0" smtClean="0"/>
              <a:t> демонстрационных проектов (компонентов проектов) возложить Центру.</a:t>
            </a:r>
          </a:p>
          <a:p>
            <a:pPr lvl="0"/>
            <a:r>
              <a:rPr lang="ru-RU" sz="2400" dirty="0" smtClean="0"/>
              <a:t>В аналогии с Региональным Экологическим Центром Центральной Азии (патрон – Комиссия Европейского Союза) через МКУР добиться патронажа Центра определенной международной организацией, например ОБСЕ, ГЭФ или ЮНЕП Европы.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4400" dirty="0" smtClean="0"/>
              <a:t>    Благодарю за внимание!</a:t>
            </a: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 algn="ctr">
              <a:buNone/>
            </a:pPr>
            <a:r>
              <a:rPr lang="en-US" sz="2400" dirty="0" smtClean="0"/>
              <a:t>E:mail:  khodjaevmjz@gmail.com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420888"/>
            <a:ext cx="4608512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19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Почему </a:t>
            </a:r>
            <a:r>
              <a:rPr lang="ru-RU" sz="3600" dirty="0" smtClean="0"/>
              <a:t>именно ВИЭ?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Энергетический дефицит в странах Центральной Азии, нехватка энергии в отдаленных районах или ее полное отсутствие, загрязнение окружающей среды, обусловленное работой установок, сжигающих органическое топливо, влияние выбросов парниковых газов (ПГ) на глобальный климат настоятельно требуют увеличения мер по развитию энергосбережения и внедрения альтернативных источников энергии в регионе. 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По оценкам, на использование ВИЭ в ближайшие годы придется почти 90 % всех будущих усилий по карбоновым снижениям.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Коротко о проведенной работе Центра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040560"/>
          </a:xfrm>
        </p:spPr>
        <p:txBody>
          <a:bodyPr/>
          <a:lstStyle/>
          <a:p>
            <a:r>
              <a:rPr lang="ru-RU" sz="2400" dirty="0" smtClean="0"/>
              <a:t>1. Было направленно обращение 48 международным организациям, финансовым институтам, дипломатическим </a:t>
            </a:r>
            <a:r>
              <a:rPr lang="ru-RU" sz="2400" smtClean="0"/>
              <a:t>представительствам с предложением </a:t>
            </a:r>
            <a:r>
              <a:rPr lang="ru-RU" sz="2400" dirty="0" smtClean="0"/>
              <a:t>о сотрудничестве с РЦ ЦА ВИЭ в вопросах повышения </a:t>
            </a:r>
            <a:r>
              <a:rPr lang="ru-RU" sz="2400" dirty="0" err="1" smtClean="0"/>
              <a:t>энергоэффективноси</a:t>
            </a:r>
            <a:r>
              <a:rPr lang="ru-RU" sz="2400" dirty="0" smtClean="0"/>
              <a:t> и использования ВИЭ в странах Центральной Азии, а также об оказании содействия в становлении Центра.  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2. 3-4 октябре 2013 г. в г.Ташкенте совместно с ОБСЕ проведен региональный семинар по обмену передовой практикой в сфере развития возобновляемых источников энергии На семинаре презентован Центр</a:t>
            </a:r>
            <a:r>
              <a:rPr lang="en-US" sz="2400" dirty="0" smtClean="0"/>
              <a:t> </a:t>
            </a:r>
            <a:r>
              <a:rPr lang="ru-RU" sz="2400" dirty="0" smtClean="0"/>
              <a:t>ВИЭ ЦА.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ru-RU" sz="2400" dirty="0" smtClean="0"/>
              <a:t>3. По итогам переговоров с представителями ведущих китайских компаний, корпораций </a:t>
            </a:r>
            <a:r>
              <a:rPr lang="en-US" sz="2400" dirty="0" smtClean="0"/>
              <a:t>TBEA</a:t>
            </a:r>
            <a:r>
              <a:rPr lang="ru-RU" sz="2400" dirty="0" smtClean="0"/>
              <a:t>,  </a:t>
            </a:r>
            <a:r>
              <a:rPr lang="en-US" sz="2400" dirty="0" smtClean="0"/>
              <a:t>Garson</a:t>
            </a:r>
            <a:r>
              <a:rPr lang="ru-RU" sz="2400" dirty="0" smtClean="0"/>
              <a:t>, </a:t>
            </a:r>
            <a:r>
              <a:rPr lang="en-US" sz="2400" dirty="0" smtClean="0"/>
              <a:t>Sun</a:t>
            </a:r>
            <a:r>
              <a:rPr lang="ru-RU" sz="2400" dirty="0" smtClean="0"/>
              <a:t>-</a:t>
            </a:r>
            <a:r>
              <a:rPr lang="en-US" sz="2400" dirty="0" smtClean="0"/>
              <a:t>Oasis</a:t>
            </a:r>
            <a:r>
              <a:rPr lang="ru-RU" sz="2400" dirty="0" smtClean="0"/>
              <a:t>, а также ряд технопарков, зоны развития и техники и научно-исследовательского института нетрадиционных возобновляемых энергоресурсов Китайской Народной Республики достигнута договоренность о сотрудничестве. Китайская сторона рассматривает вопрос предоставления на безвозмездной основе Региональному Центру Центральной Азии по возобновляемым источникам энергии партию (по 10 комплектов) солнечных фотоэлектрических станций, </a:t>
            </a:r>
            <a:r>
              <a:rPr lang="ru-RU" sz="2400" dirty="0" err="1" smtClean="0"/>
              <a:t>ветрогенераторов</a:t>
            </a:r>
            <a:r>
              <a:rPr lang="ru-RU" sz="2400" dirty="0" smtClean="0"/>
              <a:t> и солнечных коллекторов в качестве демонстрационных установок.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ru-RU" sz="2400" dirty="0" smtClean="0"/>
              <a:t>5. Подписан Меморандум между Региональным экологическим центром Центральной Азии (РЭЦЦА) и РЦ ЦА ВИЭ о сотрудничестве в сфере возобновляемых источников энергии и </a:t>
            </a:r>
            <a:r>
              <a:rPr lang="ru-RU" sz="2400" dirty="0" err="1" smtClean="0"/>
              <a:t>энергоэффективности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r>
              <a:rPr lang="ru-RU" sz="2400" dirty="0" smtClean="0"/>
              <a:t>6. Получено согласие правительства Узбекистана на  участия Регионального Центра в деятельности Центра и Сети по технологиям, связанным с изменением климата (ЮНЕП, АБР).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472608"/>
          </a:xfrm>
        </p:spPr>
        <p:txBody>
          <a:bodyPr/>
          <a:lstStyle/>
          <a:p>
            <a:r>
              <a:rPr lang="ru-RU" sz="2400" dirty="0" smtClean="0"/>
              <a:t>7. Достигнута предварительная договоренность об участии Регионального Центра в региональном проекте АБР «Программа устойчивой энергии для Центральной Азии: возобновляемые источники энергии – </a:t>
            </a:r>
            <a:r>
              <a:rPr lang="ru-RU" sz="2400" dirty="0" err="1" smtClean="0"/>
              <a:t>энергоэффективность</a:t>
            </a:r>
            <a:r>
              <a:rPr lang="ru-RU" sz="2400" dirty="0" smtClean="0"/>
              <a:t>», Центр участвовал в заседании Координационного совета проекта. </a:t>
            </a:r>
          </a:p>
          <a:p>
            <a:r>
              <a:rPr lang="ru-RU" sz="2400" dirty="0" smtClean="0"/>
              <a:t> 8. Запланировано участие Центра в рамках ПБАМ МФСА в региональных проектах: «Составление регионального атласа Центральной Азии по потенциалу возобновляемых источников энергии (ВИЭ)» и «Использование возобновляемых источников энергии в сельских населенных пунктах», «Использование возобновляемых источников энергии для улучшения бытовых условий населения Приаралье».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44616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 </a:t>
            </a:r>
            <a:r>
              <a:rPr lang="ru-RU" sz="2200" dirty="0" smtClean="0"/>
              <a:t>9. Налажены хорошие отношения с Бюро Координатора проектов ОБСЕ в Узбекистане и Секретариатом ОБСЕ. В результате этого исполнительный директор Центра участвовал в 1, 2 и 3-ей подготовительных Форумах ОБСЕ (февраль 2013 г. в г.Вена – выступил с докладом о Региональном Центре и сотрудничестве, в апреле 2013 г. в г.Киеве, в сентябре 2013 г. в г.Прага).  </a:t>
            </a:r>
          </a:p>
          <a:p>
            <a:pPr>
              <a:buNone/>
            </a:pPr>
            <a:r>
              <a:rPr lang="ru-RU" sz="2200" dirty="0" smtClean="0"/>
              <a:t>10. Реализуется совместный с ОБСЕ проект: «Содействие Республике Узбекистан во внедрении возобновляемых источников энергии и энергосберегающих технологий».</a:t>
            </a:r>
          </a:p>
          <a:p>
            <a:pPr>
              <a:buNone/>
            </a:pPr>
            <a:r>
              <a:rPr lang="ru-RU" sz="2200" dirty="0" smtClean="0"/>
              <a:t>11. В рамках проекта «Интегрированный подход к развитию климатически  благоприятной экономики в странах Центральной Азии», исполнительный директор Центра участвовал в </a:t>
            </a:r>
            <a:r>
              <a:rPr lang="ru-RU" sz="2200" dirty="0" err="1" smtClean="0"/>
              <a:t>стади-туре</a:t>
            </a:r>
            <a:r>
              <a:rPr lang="ru-RU" sz="2200" dirty="0" smtClean="0"/>
              <a:t>  </a:t>
            </a:r>
            <a:r>
              <a:rPr lang="ru-RU" sz="2200" dirty="0" err="1" smtClean="0"/>
              <a:t>в</a:t>
            </a:r>
            <a:r>
              <a:rPr lang="ru-RU" sz="2200" dirty="0" smtClean="0"/>
              <a:t> Германии по </a:t>
            </a:r>
            <a:r>
              <a:rPr lang="ru-RU" sz="2200" dirty="0" err="1" smtClean="0"/>
              <a:t>энергоэффективности</a:t>
            </a:r>
            <a:r>
              <a:rPr lang="ru-RU" sz="2200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509120"/>
            <a:ext cx="3659460" cy="1807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Предложения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ru-RU" sz="2400" dirty="0" smtClean="0"/>
              <a:t>Для повышения потенциала деятельности Регионального центра по возобновляемым источникам энергии при МКУР нами подготовлен отдельный проект.</a:t>
            </a:r>
          </a:p>
          <a:p>
            <a:r>
              <a:rPr lang="ru-RU" sz="2400" dirty="0" smtClean="0"/>
              <a:t>Также предлагается усилить региональное сотрудничество стран ЦА по следующим направлениям (при этом, каждое направление содержит несколько потенциально возможных проектов):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2800" b="1" dirty="0" smtClean="0"/>
              <a:t>Стратегические, институциональные и законодательные механизмы.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Предлагается организовать постоянно действующий механизм обмена опытом в этой сфере, провести анализ накопленного опыта и подготовить:</a:t>
            </a:r>
          </a:p>
          <a:p>
            <a:pPr lvl="0"/>
            <a:r>
              <a:rPr lang="ru-RU" dirty="0" smtClean="0"/>
              <a:t>Проект модельного закона по ВИЭ;</a:t>
            </a:r>
          </a:p>
          <a:p>
            <a:pPr lvl="0"/>
            <a:r>
              <a:rPr lang="ru-RU" dirty="0" smtClean="0"/>
              <a:t>Свод рекомендаций по формированию национальных комплексных программ использования ВИЭ;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8297</TotalTime>
  <Words>749</Words>
  <Application>Microsoft Office PowerPoint</Application>
  <PresentationFormat>Экран (4:3)</PresentationFormat>
  <Paragraphs>80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Gungsuh</vt:lpstr>
      <vt:lpstr>Arial</vt:lpstr>
      <vt:lpstr>Calibri</vt:lpstr>
      <vt:lpstr>Times New Roman</vt:lpstr>
      <vt:lpstr>Diseño predeterminado</vt:lpstr>
      <vt:lpstr>«О повышении потенциала деятельности Регионального центра по возобновляемым источникам энергии при МКУР»  </vt:lpstr>
      <vt:lpstr>Почему именно ВИЭ?</vt:lpstr>
      <vt:lpstr>Коротко о проведенной работе Центра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Предложения</vt:lpstr>
      <vt:lpstr>Стратегические, институциональные и законодательные механизмы. </vt:lpstr>
      <vt:lpstr>Экономические и финансовые механизмы </vt:lpstr>
      <vt:lpstr>Презентация PowerPoint</vt:lpstr>
      <vt:lpstr>Научно-технологическое обеспечение освоения возобновляемых источников энергии</vt:lpstr>
      <vt:lpstr>Презентация PowerPoint</vt:lpstr>
      <vt:lpstr>Презентация PowerPoint</vt:lpstr>
      <vt:lpstr>Основные проблемы на сегодняшний день </vt:lpstr>
      <vt:lpstr>Предлагаем: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753</cp:revision>
  <cp:lastPrinted>2014-10-23T12:55:59Z</cp:lastPrinted>
  <dcterms:created xsi:type="dcterms:W3CDTF">2010-05-23T14:28:12Z</dcterms:created>
  <dcterms:modified xsi:type="dcterms:W3CDTF">2014-11-27T07:10:20Z</dcterms:modified>
</cp:coreProperties>
</file>